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269" r:id="rId2"/>
    <p:sldId id="268" r:id="rId3"/>
    <p:sldId id="283" r:id="rId4"/>
    <p:sldId id="284" r:id="rId5"/>
    <p:sldId id="285" r:id="rId6"/>
    <p:sldId id="270" r:id="rId7"/>
    <p:sldId id="272" r:id="rId8"/>
    <p:sldId id="273" r:id="rId9"/>
    <p:sldId id="274" r:id="rId10"/>
    <p:sldId id="276" r:id="rId11"/>
    <p:sldId id="277" r:id="rId12"/>
    <p:sldId id="282" r:id="rId13"/>
    <p:sldId id="286" r:id="rId14"/>
    <p:sldId id="287" r:id="rId15"/>
    <p:sldId id="288" r:id="rId16"/>
    <p:sldId id="28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0A2EA9-FE9D-4453-BAE3-3A3162067F2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68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8BBD4-929A-4706-BC69-5357C1EB647E}" type="datetimeFigureOut">
              <a:rPr lang="en-US" smtClean="0"/>
              <a:pPr/>
              <a:t>10/15/2015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7E538-999B-456F-A0E4-E8696E2610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0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7E538-999B-456F-A0E4-E8696E2610E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4648200" cy="914400"/>
          </a:xfrm>
        </p:spPr>
        <p:txBody>
          <a:bodyPr/>
          <a:lstStyle>
            <a:lvl1pPr>
              <a:defRPr sz="5400">
                <a:solidFill>
                  <a:srgbClr val="A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71800"/>
            <a:ext cx="1600200" cy="2209800"/>
          </a:xfrm>
        </p:spPr>
        <p:txBody>
          <a:bodyPr/>
          <a:lstStyle>
            <a:lvl1pPr marL="0" indent="0">
              <a:buFontTx/>
              <a:buNone/>
              <a:defRPr sz="1700" b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1750" y="1219200"/>
            <a:ext cx="1771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1219200"/>
            <a:ext cx="5162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1219200"/>
            <a:ext cx="7086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219200"/>
            <a:ext cx="7086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860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Georg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057400"/>
            <a:ext cx="5029200" cy="12192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Text Features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10200"/>
            <a:ext cx="4114800" cy="914400"/>
          </a:xfrm>
        </p:spPr>
        <p:txBody>
          <a:bodyPr/>
          <a:lstStyle/>
          <a:p>
            <a:r>
              <a:rPr lang="en-US" sz="1800" dirty="0" smtClean="0">
                <a:solidFill>
                  <a:srgbClr val="FF0000"/>
                </a:solidFill>
              </a:rPr>
              <a:t>Text Features Help Students Understand Nonfiction Text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2667000"/>
            <a:ext cx="2590800" cy="36471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Examples of Text Features</a:t>
            </a:r>
          </a:p>
          <a:p>
            <a:r>
              <a:rPr lang="en-US" sz="2100" b="1" dirty="0" smtClean="0"/>
              <a:t>With Definitions</a:t>
            </a:r>
          </a:p>
          <a:p>
            <a:endParaRPr lang="en-US" sz="2100" b="1" dirty="0" smtClean="0"/>
          </a:p>
          <a:p>
            <a:endParaRPr lang="en-US" sz="2100" b="1" dirty="0" smtClean="0"/>
          </a:p>
          <a:p>
            <a:r>
              <a:rPr lang="en-US" sz="2100" b="1" dirty="0" smtClean="0"/>
              <a:t>Explanations for How Text Features Help Readers</a:t>
            </a:r>
          </a:p>
          <a:p>
            <a:endParaRPr lang="en-US" sz="21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715000" y="685800"/>
            <a:ext cx="2590800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Understanding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Nonfiction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Text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5610" name="Picture 10" descr="http://www.cvsd.org/greenacreselem/classes/1st/ksmid/photos/05-06/kidsreadingnewspap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971800"/>
            <a:ext cx="2209800" cy="2381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Captions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0"/>
            <a:ext cx="2057400" cy="4114800"/>
          </a:xfrm>
        </p:spPr>
        <p:txBody>
          <a:bodyPr/>
          <a:lstStyle/>
          <a:p>
            <a:r>
              <a:rPr lang="en-US" b="1" dirty="0" smtClean="0"/>
              <a:t>A caption explains what is shown in a picture or illustration.</a:t>
            </a:r>
          </a:p>
          <a:p>
            <a:r>
              <a:rPr lang="en-US" b="1" dirty="0" smtClean="0"/>
              <a:t>Captions help the reader understand information that may or may not be in the text.</a:t>
            </a:r>
            <a:endParaRPr lang="en-US" b="1" dirty="0"/>
          </a:p>
        </p:txBody>
      </p:sp>
      <p:pic>
        <p:nvPicPr>
          <p:cNvPr id="4" name="Picture 2" descr="http://cmsimg.freep.com/apps/pbcsi.dll/bilde?Site=C4&amp;Date=20080321&amp;Category=YAK01&amp;ArtNo=80318035&amp;Ref=AR&amp;Profile=1073&amp;MaxW=550&amp;MaxH=650&amp;title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209800"/>
            <a:ext cx="370956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495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Photo by MARCIN SZCZEPANSKI</a:t>
            </a:r>
          </a:p>
          <a:p>
            <a:r>
              <a:rPr lang="en-US" sz="2400" b="1" dirty="0" smtClean="0"/>
              <a:t>These gold coins were found on the ocean floor!</a:t>
            </a:r>
            <a:endParaRPr lang="en-US" sz="2400" b="1" dirty="0"/>
          </a:p>
        </p:txBody>
      </p:sp>
      <p:pic>
        <p:nvPicPr>
          <p:cNvPr id="6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explains that the coins are from the bottom of the ocean.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5486400"/>
            <a:ext cx="533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does this caption help the reader understand the picture?  If this article was about finding treasure, how would this caption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48006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caption would help me understand where the treasure was found.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152400"/>
            <a:ext cx="43434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Textbox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09800"/>
            <a:ext cx="3581400" cy="4114800"/>
          </a:xfrm>
        </p:spPr>
        <p:txBody>
          <a:bodyPr/>
          <a:lstStyle/>
          <a:p>
            <a:r>
              <a:rPr lang="en-US" b="1" dirty="0" smtClean="0"/>
              <a:t>A textbox provides more information than is in the text about a topic.</a:t>
            </a:r>
          </a:p>
          <a:p>
            <a:r>
              <a:rPr lang="en-US" b="1" dirty="0" smtClean="0"/>
              <a:t>A textbox can include interesting facts or important information the author wants the reader to know.</a:t>
            </a:r>
          </a:p>
          <a:p>
            <a:r>
              <a:rPr lang="en-US" b="1" dirty="0" smtClean="0"/>
              <a:t>Textboxes help readers understand by creating interest or emphasizing important information.</a:t>
            </a:r>
            <a:endParaRPr lang="en-US" b="1" dirty="0"/>
          </a:p>
        </p:txBody>
      </p:sp>
      <p:pic>
        <p:nvPicPr>
          <p:cNvPr id="57346" name="Picture 2" descr="C:\Users\Tanya\Pictures\Text 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2438400" cy="2682240"/>
          </a:xfrm>
          <a:prstGeom prst="rect">
            <a:avLst/>
          </a:prstGeom>
          <a:noFill/>
        </p:spPr>
      </p:pic>
      <p:pic>
        <p:nvPicPr>
          <p:cNvPr id="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1054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One of the textboxes above asks the reader to solve a mystery about a Tasmanian Devil.  Why would he include this mystery?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textbox contains the mystery to help create interest for the reader.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447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Maps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886200" cy="4114800"/>
          </a:xfrm>
        </p:spPr>
        <p:txBody>
          <a:bodyPr/>
          <a:lstStyle/>
          <a:p>
            <a:r>
              <a:rPr lang="en-US" b="1" dirty="0" smtClean="0"/>
              <a:t>Maps are drawings that show the basic shape of the land and other geographical, political, or historical features.</a:t>
            </a:r>
          </a:p>
          <a:p>
            <a:r>
              <a:rPr lang="en-US" b="1" dirty="0" smtClean="0"/>
              <a:t>They present information in a visual form.</a:t>
            </a:r>
          </a:p>
          <a:p>
            <a:r>
              <a:rPr lang="en-US" b="1" dirty="0" smtClean="0"/>
              <a:t>They help the reader understand where an event happens.</a:t>
            </a:r>
          </a:p>
          <a:p>
            <a:r>
              <a:rPr lang="en-US" b="1" dirty="0" smtClean="0"/>
              <a:t>They help the reader understand how far away an event took place.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87042" name="Picture 2" descr="http://www.worldproutassembly.org/united-states-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441700" cy="21955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4724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map of the United States help the reader understand an article about Texas?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map could help the reader understand where Texas is located and how the location relates to the text.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Diagrams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diagram is a drawing that shows or explains something.</a:t>
            </a:r>
          </a:p>
          <a:p>
            <a:r>
              <a:rPr lang="en-US" b="1" dirty="0" smtClean="0"/>
              <a:t>To understand a diagram the reader should read the titles, labels, captions, and numbered parts.</a:t>
            </a:r>
          </a:p>
          <a:p>
            <a:r>
              <a:rPr lang="en-US" b="1" dirty="0" smtClean="0"/>
              <a:t>Diagrams help the reader understand steps, how objects are made, or information in the text.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8850" name="Picture 2" descr="http://www.kidscosmos.org/kid-stuff/mars-trip-graphics/volcano-diagr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0"/>
            <a:ext cx="3060700" cy="3060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90600" y="5562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could this diagram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diagram helps the reader understand the parts of a volcano and how they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Tables organize large amounts of information in a small space.</a:t>
            </a:r>
          </a:p>
          <a:p>
            <a:r>
              <a:rPr lang="en-US" b="1" dirty="0" smtClean="0"/>
              <a:t>Tables present all kinds of data, from numbers and amounts, to calendars and menus.</a:t>
            </a:r>
          </a:p>
          <a:p>
            <a:r>
              <a:rPr lang="en-US" b="1" dirty="0" smtClean="0"/>
              <a:t>Tables help the reader compare information in the text.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6802" name="Picture 2" descr="Figure 2 -  Cascade Eruptions graph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3562350" cy="30003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5334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table about volcano eruptions help the reader understand volcanoes?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table would help the reader understand where and how often volcanoes erupt.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Timelines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286000"/>
            <a:ext cx="3124200" cy="4114800"/>
          </a:xfrm>
        </p:spPr>
        <p:txBody>
          <a:bodyPr/>
          <a:lstStyle/>
          <a:p>
            <a:r>
              <a:rPr lang="en-US" b="1" dirty="0" smtClean="0"/>
              <a:t>Timelines show important events in chronological order or time order.</a:t>
            </a:r>
          </a:p>
          <a:p>
            <a:r>
              <a:rPr lang="en-US" b="1" dirty="0" smtClean="0"/>
              <a:t>Timelines help the reader better understand the order of events and how one event may have lead to another.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pic>
        <p:nvPicPr>
          <p:cNvPr id="74756" name="Picture 4" descr="http://www.btinternetrangers.co.uk/GettingStarted/TheInternet/Techie_Timeli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09800"/>
            <a:ext cx="4127500" cy="29024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a timeline help a reader understand an article about why some older people aren’t knowledgeable about computers?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timeline would show that computers may not have been affordable until late in an older persons life.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7400"/>
            <a:ext cx="4648200" cy="4114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Find an article and find an example of each text feature.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Explain how each example helps you to understand what you read.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990600"/>
            <a:ext cx="7086600" cy="838200"/>
          </a:xfrm>
        </p:spPr>
        <p:txBody>
          <a:bodyPr/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are text features?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/>
              <a:t>Authors include text features to help the reader better understand what they have read.</a:t>
            </a:r>
          </a:p>
          <a:p>
            <a:r>
              <a:rPr lang="en-US" sz="2400" b="1" dirty="0" smtClean="0"/>
              <a:t>Text features provide information that may not be written in the text itself.</a:t>
            </a:r>
          </a:p>
          <a:p>
            <a:r>
              <a:rPr lang="en-US" sz="2400" b="1" dirty="0" smtClean="0"/>
              <a:t>Text features can be found in textbooks, magazine articles, newspapers, reports, web pages, and other forms of nonfiction text.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Table of Contents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0"/>
            <a:ext cx="3352800" cy="4114800"/>
          </a:xfrm>
        </p:spPr>
        <p:txBody>
          <a:bodyPr/>
          <a:lstStyle/>
          <a:p>
            <a:r>
              <a:rPr lang="en-US" b="1" dirty="0" smtClean="0"/>
              <a:t>Lists the major parts of a book along with their page numbers.</a:t>
            </a:r>
          </a:p>
          <a:p>
            <a:r>
              <a:rPr lang="en-US" b="1" dirty="0" smtClean="0"/>
              <a:t>It outlines the main topics or main points.</a:t>
            </a:r>
          </a:p>
          <a:p>
            <a:r>
              <a:rPr lang="en-US" b="1" dirty="0" smtClean="0"/>
              <a:t>Readers can use the table of contents to help locate information in the book and see how everything is organized.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286000"/>
            <a:ext cx="3810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Table of Contents</a:t>
            </a:r>
          </a:p>
          <a:p>
            <a:r>
              <a:rPr lang="en-US" sz="2000" b="1" dirty="0" smtClean="0"/>
              <a:t>Chapter 1:  All About Animals</a:t>
            </a:r>
            <a:endParaRPr lang="en-US" sz="2000" dirty="0" smtClean="0"/>
          </a:p>
          <a:p>
            <a:r>
              <a:rPr lang="en-US" dirty="0" smtClean="0"/>
              <a:t>Animal Adaptations ……..Page 1</a:t>
            </a:r>
          </a:p>
          <a:p>
            <a:r>
              <a:rPr lang="en-US" dirty="0" smtClean="0"/>
              <a:t>Animal Food……….……..Page 2</a:t>
            </a:r>
          </a:p>
          <a:p>
            <a:r>
              <a:rPr lang="en-US" dirty="0" smtClean="0"/>
              <a:t>Animal Habitats  . ………..Page 3</a:t>
            </a:r>
          </a:p>
          <a:p>
            <a:r>
              <a:rPr lang="en-US" dirty="0" smtClean="0"/>
              <a:t>Animal Homes ..……….…Page 4</a:t>
            </a:r>
          </a:p>
          <a:p>
            <a:r>
              <a:rPr lang="en-US" sz="2000" b="1" dirty="0" smtClean="0"/>
              <a:t>Chapter 2:  All About Plants</a:t>
            </a:r>
          </a:p>
          <a:p>
            <a:r>
              <a:rPr lang="en-US" dirty="0" smtClean="0"/>
              <a:t>Photosynthesis ………….Page 5</a:t>
            </a:r>
          </a:p>
          <a:p>
            <a:r>
              <a:rPr lang="en-US" dirty="0" smtClean="0"/>
              <a:t>Types of Plants ………….Page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about where an animal lives?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information about where animals live would be found on page 3 in Animal Habitats.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Index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2286000"/>
            <a:ext cx="3200400" cy="4114800"/>
          </a:xfrm>
        </p:spPr>
        <p:txBody>
          <a:bodyPr/>
          <a:lstStyle/>
          <a:p>
            <a:r>
              <a:rPr lang="en-US" b="1" dirty="0" smtClean="0"/>
              <a:t>Is an alphabetical listing of the key names, terms, events, and topics with page numbers.</a:t>
            </a:r>
          </a:p>
          <a:p>
            <a:r>
              <a:rPr lang="en-US" b="1" dirty="0" smtClean="0"/>
              <a:t>Readers use the index to help find pages that contain information they are looking for.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1"/>
            <a:ext cx="3810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dirty="0" smtClean="0"/>
              <a:t>Abu Simbel, temple of, </a:t>
            </a:r>
            <a:r>
              <a:rPr lang="en-US" i="1" dirty="0" smtClean="0"/>
              <a:t>p73</a:t>
            </a:r>
          </a:p>
          <a:p>
            <a:r>
              <a:rPr lang="en-US" dirty="0" smtClean="0"/>
              <a:t>Acadia, Canada, 212-213</a:t>
            </a:r>
          </a:p>
          <a:p>
            <a:r>
              <a:rPr lang="en-US" dirty="0" smtClean="0"/>
              <a:t>Acid rain, 396, </a:t>
            </a:r>
            <a:r>
              <a:rPr lang="en-US" i="1" dirty="0" smtClean="0"/>
              <a:t>c396-c397</a:t>
            </a:r>
            <a:r>
              <a:rPr lang="en-US" dirty="0" smtClean="0"/>
              <a:t>, 396-397</a:t>
            </a:r>
          </a:p>
          <a:p>
            <a:r>
              <a:rPr lang="en-US" dirty="0" smtClean="0"/>
              <a:t>Animal Adaptations </a:t>
            </a:r>
            <a:r>
              <a:rPr lang="en-US" i="1" dirty="0" smtClean="0"/>
              <a:t>p1</a:t>
            </a:r>
          </a:p>
          <a:p>
            <a:r>
              <a:rPr lang="en-US" dirty="0" smtClean="0"/>
              <a:t>Animal Food </a:t>
            </a:r>
            <a:r>
              <a:rPr lang="en-US" i="1" dirty="0" smtClean="0"/>
              <a:t>p2</a:t>
            </a:r>
          </a:p>
          <a:p>
            <a:r>
              <a:rPr lang="en-US" dirty="0" smtClean="0"/>
              <a:t>Animal Habitats </a:t>
            </a:r>
            <a:r>
              <a:rPr lang="en-US" i="1" dirty="0" smtClean="0"/>
              <a:t>p3</a:t>
            </a:r>
          </a:p>
          <a:p>
            <a:r>
              <a:rPr lang="en-US" dirty="0" smtClean="0"/>
              <a:t>Animal Homes </a:t>
            </a:r>
            <a:r>
              <a:rPr lang="en-US" i="1" dirty="0" smtClean="0"/>
              <a:t>p5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029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a reader find information in the text about acid rain?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reader could find information about acid rain on pages 396 – 397.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Glossary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0"/>
            <a:ext cx="3581400" cy="4114800"/>
          </a:xfrm>
        </p:spPr>
        <p:txBody>
          <a:bodyPr/>
          <a:lstStyle/>
          <a:p>
            <a:r>
              <a:rPr lang="en-US" b="1" dirty="0" smtClean="0"/>
              <a:t>A list of key terms in alphabetical order.</a:t>
            </a:r>
          </a:p>
          <a:p>
            <a:r>
              <a:rPr lang="en-US" b="1" dirty="0" smtClean="0"/>
              <a:t>Each key word is defined.</a:t>
            </a:r>
          </a:p>
          <a:p>
            <a:r>
              <a:rPr lang="en-US" b="1" dirty="0" smtClean="0"/>
              <a:t>Sometimes a glossary also tells you how to pronounce a word.</a:t>
            </a:r>
          </a:p>
          <a:p>
            <a:r>
              <a:rPr lang="en-US" b="1" dirty="0" smtClean="0"/>
              <a:t>Readers use the glossary to look up key terms to find out their meaning.  This helps the reader better learn and understand the subject.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2362200"/>
            <a:ext cx="3352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A</a:t>
            </a:r>
          </a:p>
          <a:p>
            <a:r>
              <a:rPr lang="en-US" b="1" dirty="0" smtClean="0"/>
              <a:t>Acid rain </a:t>
            </a:r>
            <a:r>
              <a:rPr lang="en-US" dirty="0" smtClean="0"/>
              <a:t>(AS </a:t>
            </a:r>
            <a:r>
              <a:rPr lang="en-US" dirty="0" err="1" smtClean="0"/>
              <a:t>ihd</a:t>
            </a:r>
            <a:r>
              <a:rPr lang="en-US" dirty="0" smtClean="0"/>
              <a:t> </a:t>
            </a:r>
            <a:r>
              <a:rPr lang="en-US" dirty="0" err="1" smtClean="0"/>
              <a:t>rayn</a:t>
            </a:r>
            <a:r>
              <a:rPr lang="en-US" dirty="0" smtClean="0"/>
              <a:t>) rain that carries certain kind of pollution.</a:t>
            </a:r>
          </a:p>
          <a:p>
            <a:r>
              <a:rPr lang="en-US" b="1" dirty="0" smtClean="0"/>
              <a:t>Adapt</a:t>
            </a:r>
            <a:r>
              <a:rPr lang="en-US" dirty="0" smtClean="0"/>
              <a:t> (uh DAPT) to change in order to survive in new environments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648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would the glossary help the reader understand text about animal adaptations?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 reader would understand animal adaptations better because the glossary tells them what it means to adapt.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loud Callout 18"/>
          <p:cNvSpPr/>
          <p:nvPr/>
        </p:nvSpPr>
        <p:spPr>
          <a:xfrm>
            <a:off x="7620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Titles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286000"/>
            <a:ext cx="3657600" cy="4114800"/>
          </a:xfrm>
        </p:spPr>
        <p:txBody>
          <a:bodyPr/>
          <a:lstStyle/>
          <a:p>
            <a:r>
              <a:rPr lang="en-US" b="1" dirty="0" smtClean="0"/>
              <a:t>Titles tell the reader the topic of the text.  </a:t>
            </a:r>
          </a:p>
          <a:p>
            <a:r>
              <a:rPr lang="en-US" b="1" dirty="0" smtClean="0"/>
              <a:t>Titles show the main idea of the text.</a:t>
            </a:r>
          </a:p>
          <a:p>
            <a:r>
              <a:rPr lang="en-US" b="1" dirty="0" smtClean="0"/>
              <a:t>Titles help the reader by letting them know what they are about to read. </a:t>
            </a:r>
          </a:p>
          <a:p>
            <a:r>
              <a:rPr lang="en-US" b="1" dirty="0" smtClean="0"/>
              <a:t>Titles focus the reader on a topic so they can make connections between what they already know and the text. </a:t>
            </a:r>
            <a:endParaRPr lang="en-US" b="1" dirty="0"/>
          </a:p>
        </p:txBody>
      </p:sp>
      <p:pic>
        <p:nvPicPr>
          <p:cNvPr id="52225" name="Picture 1" descr="Current Rat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52233" name="Picture 9" descr="http://www.sputnikbook.net/images/gallery/newspaperslk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3606800" cy="27051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143000" y="5105400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do the titles of the articles in these newspapers tell you?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2235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2954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titles all talk about space so the articles are all about space.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038600" cy="1066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Subheadings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286000"/>
            <a:ext cx="3429000" cy="4114800"/>
          </a:xfrm>
        </p:spPr>
        <p:txBody>
          <a:bodyPr/>
          <a:lstStyle/>
          <a:p>
            <a:r>
              <a:rPr lang="en-US" b="1" dirty="0" smtClean="0"/>
              <a:t>Subheadings divide the text into sections.</a:t>
            </a:r>
          </a:p>
          <a:p>
            <a:r>
              <a:rPr lang="en-US" b="1" dirty="0" smtClean="0"/>
              <a:t>Subheadings tell the main idea of each section of text.</a:t>
            </a:r>
          </a:p>
          <a:p>
            <a:r>
              <a:rPr lang="en-US" b="1" dirty="0" smtClean="0"/>
              <a:t>They are printed in large or bold type to make them stand out.</a:t>
            </a:r>
          </a:p>
          <a:p>
            <a:r>
              <a:rPr lang="en-US" b="1" dirty="0" smtClean="0"/>
              <a:t>Subheadings help the reader to locate information in the text by telling them where to look.</a:t>
            </a:r>
            <a:endParaRPr lang="en-US" b="1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0" y="2209800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Helpful Ants</a:t>
            </a:r>
          </a:p>
          <a:p>
            <a:r>
              <a:rPr lang="en-US" dirty="0" smtClean="0"/>
              <a:t>Although ants are frustrating when they get in homes, ants do help the environment. They help control the population of damaging pests such as termites.</a:t>
            </a:r>
          </a:p>
          <a:p>
            <a:endParaRPr lang="en-US" dirty="0"/>
          </a:p>
          <a:p>
            <a:r>
              <a:rPr lang="en-US" b="1" dirty="0" smtClean="0"/>
              <a:t>Types of Ants</a:t>
            </a:r>
          </a:p>
          <a:p>
            <a:r>
              <a:rPr lang="en-US" dirty="0" smtClean="0"/>
              <a:t>Types of ants include fire ants, which cause a painful sting, and carpenter ants, which damage wood structures while nest building. Other types of ants include honey, pharaoh, house, Argentine, and the thief ant.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81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would the reader look to find out about a fire ant?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4876800" y="152400"/>
            <a:ext cx="4038600" cy="1219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800" y="228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fire ant is a kind of ant so the reader would look in Types of Ants.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62000" y="152400"/>
            <a:ext cx="4419600" cy="1295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Text (Bold, Color, &amp; Italics)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133600"/>
            <a:ext cx="3810000" cy="4343400"/>
          </a:xfrm>
        </p:spPr>
        <p:txBody>
          <a:bodyPr/>
          <a:lstStyle/>
          <a:p>
            <a:r>
              <a:rPr lang="en-US" b="1" dirty="0" smtClean="0"/>
              <a:t>The style and color of the text sends the reader signals about how to read the content.</a:t>
            </a:r>
          </a:p>
          <a:p>
            <a:r>
              <a:rPr lang="en-US" b="1" dirty="0" smtClean="0"/>
              <a:t>Key words to notice are in bold or in color.</a:t>
            </a:r>
          </a:p>
          <a:p>
            <a:r>
              <a:rPr lang="en-US" b="1" dirty="0" smtClean="0"/>
              <a:t>Text in </a:t>
            </a:r>
            <a:r>
              <a:rPr lang="en-US" b="1" i="1" dirty="0" smtClean="0"/>
              <a:t>italics</a:t>
            </a:r>
            <a:r>
              <a:rPr lang="en-US" b="1" dirty="0" smtClean="0"/>
              <a:t> is used in picture captions, book titles, and any other element that needs to stand out.</a:t>
            </a:r>
          </a:p>
          <a:p>
            <a:r>
              <a:rPr lang="en-US" b="1" dirty="0" smtClean="0"/>
              <a:t>Text in bold, color, or </a:t>
            </a:r>
            <a:r>
              <a:rPr lang="en-US" b="1" i="1" dirty="0" smtClean="0"/>
              <a:t>italics</a:t>
            </a:r>
            <a:r>
              <a:rPr lang="en-US" b="1" dirty="0" smtClean="0"/>
              <a:t> draw the readers attention to important information.</a:t>
            </a:r>
          </a:p>
          <a:p>
            <a:endParaRPr lang="en-US" dirty="0"/>
          </a:p>
        </p:txBody>
      </p:sp>
      <p:pic>
        <p:nvPicPr>
          <p:cNvPr id="4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362200"/>
            <a:ext cx="3429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Wetlands of the South</a:t>
            </a:r>
          </a:p>
          <a:p>
            <a:r>
              <a:rPr lang="en-US" i="1" dirty="0" smtClean="0"/>
              <a:t>Why are the South’s wetlands so important?</a:t>
            </a:r>
            <a:endParaRPr lang="en-US" dirty="0" smtClean="0"/>
          </a:p>
          <a:p>
            <a:r>
              <a:rPr lang="en-US" dirty="0" smtClean="0"/>
              <a:t>The Okefenokee (oh </a:t>
            </a:r>
            <a:r>
              <a:rPr lang="en-US" dirty="0" err="1" smtClean="0"/>
              <a:t>kuh</a:t>
            </a:r>
            <a:r>
              <a:rPr lang="en-US" dirty="0" smtClean="0"/>
              <a:t> </a:t>
            </a:r>
            <a:r>
              <a:rPr lang="en-US" dirty="0" err="1" smtClean="0"/>
              <a:t>fuh</a:t>
            </a:r>
            <a:r>
              <a:rPr lang="en-US" dirty="0" smtClean="0"/>
              <a:t> NOH </a:t>
            </a:r>
            <a:r>
              <a:rPr lang="en-US" dirty="0" err="1" smtClean="0"/>
              <a:t>kee</a:t>
            </a:r>
            <a:r>
              <a:rPr lang="en-US" dirty="0" smtClean="0"/>
              <a:t>) Swamp is a large wetland in the South.  A </a:t>
            </a:r>
            <a:r>
              <a:rPr lang="en-US" b="1" dirty="0" smtClean="0"/>
              <a:t>wetland </a:t>
            </a:r>
            <a:r>
              <a:rPr lang="en-US" dirty="0" smtClean="0"/>
              <a:t>is a place where the ground is soaked with water for at least part of the year.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do the words in italics help the reader understand the text?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words in italics help the reader by focusing the reader on the answer to a question.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762000" y="152400"/>
            <a:ext cx="4038600" cy="1371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533400"/>
            <a:ext cx="38862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Photographs  Illustrations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286000"/>
            <a:ext cx="3505200" cy="4114800"/>
          </a:xfrm>
        </p:spPr>
        <p:txBody>
          <a:bodyPr/>
          <a:lstStyle/>
          <a:p>
            <a:r>
              <a:rPr lang="en-US" b="1" dirty="0" smtClean="0"/>
              <a:t>Photos and illustrations give information in a visual way.</a:t>
            </a:r>
            <a:endParaRPr lang="en-US" b="1" dirty="0"/>
          </a:p>
          <a:p>
            <a:r>
              <a:rPr lang="en-US" b="1" dirty="0" smtClean="0"/>
              <a:t>They help tell the story.  </a:t>
            </a:r>
          </a:p>
          <a:p>
            <a:r>
              <a:rPr lang="en-US" b="1" dirty="0" smtClean="0"/>
              <a:t>They work with the words and headings to help teach material.</a:t>
            </a:r>
          </a:p>
          <a:p>
            <a:r>
              <a:rPr lang="en-US" b="1" dirty="0" smtClean="0"/>
              <a:t>They help the reader understand an idea from the text that was unclear.</a:t>
            </a:r>
            <a:endParaRPr lang="en-US" b="1" dirty="0"/>
          </a:p>
        </p:txBody>
      </p:sp>
      <p:pic>
        <p:nvPicPr>
          <p:cNvPr id="55298" name="Picture 2" descr="C:\Users\Tanya\Pictures\illustration parrot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09800"/>
            <a:ext cx="2286000" cy="1520890"/>
          </a:xfrm>
          <a:prstGeom prst="rect">
            <a:avLst/>
          </a:prstGeom>
          <a:noFill/>
        </p:spPr>
      </p:pic>
      <p:pic>
        <p:nvPicPr>
          <p:cNvPr id="5" name="Picture 2" descr="C:\Users\Tanya\Pictures\illustration manat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117978"/>
            <a:ext cx="2438400" cy="1612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48006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How might these photos help the reader understand the text?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http://www.saugertieswatchdog.com/images/clipart/newspaper%20gu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85800"/>
            <a:ext cx="120015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2286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pictures would help me understand what the animals look like and where the live.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theme/theme1.xml><?xml version="1.0" encoding="utf-8"?>
<a:theme xmlns:a="http://schemas.openxmlformats.org/drawingml/2006/main" name="in_the_new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in_the_news</Template>
  <TotalTime>353</TotalTime>
  <Words>1394</Words>
  <Application>Microsoft Office PowerPoint</Application>
  <PresentationFormat>On-screen Show (4:3)</PresentationFormat>
  <Paragraphs>145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in_the_news</vt:lpstr>
      <vt:lpstr>Text Features</vt:lpstr>
      <vt:lpstr>What are text features?</vt:lpstr>
      <vt:lpstr>Table of Contents</vt:lpstr>
      <vt:lpstr>Index</vt:lpstr>
      <vt:lpstr>Glossary</vt:lpstr>
      <vt:lpstr>Titles</vt:lpstr>
      <vt:lpstr>Subheadings</vt:lpstr>
      <vt:lpstr>Text (Bold, Color, &amp; Italics)</vt:lpstr>
      <vt:lpstr>Photographs  Illustrations</vt:lpstr>
      <vt:lpstr>Captions</vt:lpstr>
      <vt:lpstr>Textbox</vt:lpstr>
      <vt:lpstr>Maps</vt:lpstr>
      <vt:lpstr>Diagrams</vt:lpstr>
      <vt:lpstr>Tables</vt:lpstr>
      <vt:lpstr>Timelines</vt:lpstr>
      <vt:lpstr>Find an article and find an example of each text feature.  Explain how each example helps you to understand what you read.</vt:lpstr>
    </vt:vector>
  </TitlesOfParts>
  <Company>eclipsed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Features</dc:title>
  <dc:creator>Tanya</dc:creator>
  <cp:lastModifiedBy>Brooks nelson, Tarra</cp:lastModifiedBy>
  <cp:revision>77</cp:revision>
  <dcterms:created xsi:type="dcterms:W3CDTF">2008-03-22T19:42:47Z</dcterms:created>
  <dcterms:modified xsi:type="dcterms:W3CDTF">2015-10-15T13:09:49Z</dcterms:modified>
</cp:coreProperties>
</file>